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2"/>
  </p:notesMasterIdLst>
  <p:handoutMasterIdLst>
    <p:handoutMasterId r:id="rId13"/>
  </p:handoutMasterIdLst>
  <p:sldIdLst>
    <p:sldId id="355" r:id="rId2"/>
    <p:sldId id="356" r:id="rId3"/>
    <p:sldId id="357" r:id="rId4"/>
    <p:sldId id="358" r:id="rId5"/>
    <p:sldId id="359" r:id="rId6"/>
    <p:sldId id="360" r:id="rId7"/>
    <p:sldId id="361" r:id="rId8"/>
    <p:sldId id="363" r:id="rId9"/>
    <p:sldId id="364" r:id="rId10"/>
    <p:sldId id="365" r:id="rId11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D0"/>
    <a:srgbClr val="0B33B5"/>
    <a:srgbClr val="007635"/>
    <a:srgbClr val="C9925B"/>
    <a:srgbClr val="BF7F3F"/>
    <a:srgbClr val="007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1656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8E26AD6-EB56-47EA-9331-F313C848DB03}" type="datetimeFigureOut">
              <a:rPr lang="en-US" smtClean="0"/>
              <a:pPr/>
              <a:t>1/10/13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4BC9842-20CC-4DC4-AA44-CE6FE001DB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48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20F1C62-118F-D84A-AB43-98AF7D843039}" type="datetimeFigureOut">
              <a:rPr lang="en-US" smtClean="0"/>
              <a:pPr/>
              <a:t>1/10/13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4FB6E35-CAE0-8A4A-A35D-398FBC8D5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766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B1722FE-EBAB-D64E-BB82-590AE352BB97}" type="datetimeFigureOut">
              <a:rPr lang="en-US" smtClean="0">
                <a:solidFill>
                  <a:srgbClr val="575F6D"/>
                </a:solidFill>
                <a:ea typeface="ＭＳ Ｐゴシック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1/10/13</a:t>
            </a:fld>
            <a:endParaRPr lang="en-US">
              <a:solidFill>
                <a:srgbClr val="575F6D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75F6D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795F2E1-96F9-E445-A33A-72172C542398}" type="slidenum">
              <a:rPr lang="en-US" smtClean="0">
                <a:ea typeface="ＭＳ Ｐゴシック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B1722FE-EBAB-D64E-BB82-590AE352BB97}" type="datetimeFigureOut">
              <a:rPr lang="en-US" smtClean="0">
                <a:solidFill>
                  <a:srgbClr val="575F6D"/>
                </a:solidFill>
                <a:ea typeface="ＭＳ Ｐゴシック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1/10/13</a:t>
            </a:fld>
            <a:endParaRPr lang="en-US">
              <a:solidFill>
                <a:srgbClr val="575F6D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75F6D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795F2E1-96F9-E445-A33A-72172C542398}" type="slidenum">
              <a:rPr lang="en-US" smtClean="0">
                <a:ea typeface="ＭＳ Ｐゴシック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B1722FE-EBAB-D64E-BB82-590AE352BB97}" type="datetimeFigureOut">
              <a:rPr lang="en-US" smtClean="0">
                <a:solidFill>
                  <a:srgbClr val="575F6D"/>
                </a:solidFill>
                <a:ea typeface="ＭＳ Ｐゴシック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1/10/13</a:t>
            </a:fld>
            <a:endParaRPr lang="en-US">
              <a:solidFill>
                <a:srgbClr val="575F6D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75F6D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795F2E1-96F9-E445-A33A-72172C542398}" type="slidenum">
              <a:rPr lang="en-US" smtClean="0">
                <a:ea typeface="ＭＳ Ｐゴシック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B1722FE-EBAB-D64E-BB82-590AE352BB97}" type="datetimeFigureOut">
              <a:rPr lang="en-US" smtClean="0">
                <a:solidFill>
                  <a:srgbClr val="575F6D"/>
                </a:solidFill>
                <a:ea typeface="ＭＳ Ｐゴシック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1/10/13</a:t>
            </a:fld>
            <a:endParaRPr lang="en-US">
              <a:solidFill>
                <a:srgbClr val="575F6D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75F6D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795F2E1-96F9-E445-A33A-72172C542398}" type="slidenum">
              <a:rPr lang="en-US" smtClean="0">
                <a:ea typeface="ＭＳ Ｐゴシック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B1722FE-EBAB-D64E-BB82-590AE352BB97}" type="datetimeFigureOut">
              <a:rPr lang="en-US" smtClean="0">
                <a:solidFill>
                  <a:srgbClr val="575F6D"/>
                </a:solidFill>
                <a:ea typeface="ＭＳ Ｐゴシック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1/10/13</a:t>
            </a:fld>
            <a:endParaRPr lang="en-US">
              <a:solidFill>
                <a:srgbClr val="575F6D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75F6D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795F2E1-96F9-E445-A33A-72172C542398}" type="slidenum">
              <a:rPr lang="en-US" smtClean="0">
                <a:ea typeface="ＭＳ Ｐゴシック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B1722FE-EBAB-D64E-BB82-590AE352BB97}" type="datetimeFigureOut">
              <a:rPr lang="en-US" smtClean="0">
                <a:solidFill>
                  <a:srgbClr val="575F6D"/>
                </a:solidFill>
                <a:ea typeface="ＭＳ Ｐゴシック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1/10/13</a:t>
            </a:fld>
            <a:endParaRPr lang="en-US">
              <a:solidFill>
                <a:srgbClr val="575F6D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75F6D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795F2E1-96F9-E445-A33A-72172C542398}" type="slidenum">
              <a:rPr lang="en-US" smtClean="0">
                <a:ea typeface="ＭＳ Ｐゴシック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B1722FE-EBAB-D64E-BB82-590AE352BB97}" type="datetimeFigureOut">
              <a:rPr lang="en-US" smtClean="0">
                <a:solidFill>
                  <a:srgbClr val="575F6D"/>
                </a:solidFill>
                <a:ea typeface="ＭＳ Ｐゴシック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1/10/13</a:t>
            </a:fld>
            <a:endParaRPr lang="en-US">
              <a:solidFill>
                <a:srgbClr val="575F6D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75F6D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795F2E1-96F9-E445-A33A-72172C542398}" type="slidenum">
              <a:rPr lang="en-US" smtClean="0">
                <a:ea typeface="ＭＳ Ｐゴシック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B1722FE-EBAB-D64E-BB82-590AE352BB97}" type="datetimeFigureOut">
              <a:rPr lang="en-US" smtClean="0">
                <a:solidFill>
                  <a:srgbClr val="575F6D"/>
                </a:solidFill>
                <a:ea typeface="ＭＳ Ｐゴシック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1/10/13</a:t>
            </a:fld>
            <a:endParaRPr lang="en-US">
              <a:solidFill>
                <a:srgbClr val="575F6D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75F6D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795F2E1-96F9-E445-A33A-72172C542398}" type="slidenum">
              <a:rPr lang="en-US" smtClean="0">
                <a:ea typeface="ＭＳ Ｐゴシック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B1722FE-EBAB-D64E-BB82-590AE352BB97}" type="datetimeFigureOut">
              <a:rPr lang="en-US" smtClean="0">
                <a:solidFill>
                  <a:srgbClr val="575F6D"/>
                </a:solidFill>
                <a:ea typeface="ＭＳ Ｐゴシック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1/10/13</a:t>
            </a:fld>
            <a:endParaRPr lang="en-US">
              <a:solidFill>
                <a:srgbClr val="575F6D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75F6D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795F2E1-96F9-E445-A33A-72172C542398}" type="slidenum">
              <a:rPr lang="en-US" smtClean="0">
                <a:ea typeface="ＭＳ Ｐゴシック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B1722FE-EBAB-D64E-BB82-590AE352BB97}" type="datetimeFigureOut">
              <a:rPr lang="en-US" smtClean="0">
                <a:solidFill>
                  <a:srgbClr val="575F6D"/>
                </a:solidFill>
                <a:ea typeface="ＭＳ Ｐゴシック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1/10/13</a:t>
            </a:fld>
            <a:endParaRPr lang="en-US">
              <a:solidFill>
                <a:srgbClr val="575F6D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75F6D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795F2E1-96F9-E445-A33A-72172C542398}" type="slidenum">
              <a:rPr lang="en-US" smtClean="0">
                <a:ea typeface="ＭＳ Ｐゴシック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B1722FE-EBAB-D64E-BB82-590AE352BB97}" type="datetimeFigureOut">
              <a:rPr lang="en-US" smtClean="0">
                <a:solidFill>
                  <a:srgbClr val="575F6D"/>
                </a:solidFill>
                <a:ea typeface="ＭＳ Ｐゴシック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1/10/13</a:t>
            </a:fld>
            <a:endParaRPr lang="en-US">
              <a:solidFill>
                <a:srgbClr val="575F6D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75F6D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795F2E1-96F9-E445-A33A-72172C542398}" type="slidenum">
              <a:rPr lang="en-US" smtClean="0">
                <a:ea typeface="ＭＳ Ｐゴシック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B1722FE-EBAB-D64E-BB82-590AE352BB97}" type="datetimeFigureOut">
              <a:rPr lang="en-US" smtClean="0">
                <a:solidFill>
                  <a:srgbClr val="575F6D"/>
                </a:solidFill>
                <a:ea typeface="ＭＳ Ｐゴシック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1/10/13</a:t>
            </a:fld>
            <a:endParaRPr lang="en-US">
              <a:solidFill>
                <a:srgbClr val="575F6D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75F6D"/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795F2E1-96F9-E445-A33A-72172C542398}" type="slidenum">
              <a:rPr lang="en-US" smtClean="0">
                <a:ea typeface="ＭＳ Ｐゴシック" charset="0"/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ＭＳ Ｐゴシック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7.png"/><Relationship Id="rId7" Type="http://schemas.openxmlformats.org/officeDocument/2006/relationships/image" Target="../media/image11.png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4" Type="http://schemas.openxmlformats.org/officeDocument/2006/relationships/image" Target="../media/image11.png"/><Relationship Id="rId5" Type="http://schemas.openxmlformats.org/officeDocument/2006/relationships/image" Target="../media/image12.gif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365" y="0"/>
            <a:ext cx="8950035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B33B5"/>
                </a:solidFill>
              </a:rPr>
              <a:t>1.Characters Introduced in Context </a:t>
            </a:r>
            <a:endParaRPr lang="en-US" sz="4000" dirty="0">
              <a:solidFill>
                <a:srgbClr val="0B33B5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365" y="1776744"/>
            <a:ext cx="3776663" cy="3844406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68090" y="2050473"/>
            <a:ext cx="4523503" cy="33000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+mj-lt"/>
              <a:buAutoNum type="alphaUcPeriod"/>
            </a:pPr>
            <a:r>
              <a:rPr lang="en-US" altLang="zh-CN" sz="2800" dirty="0" err="1" smtClean="0"/>
              <a:t>Nǐ</a:t>
            </a:r>
            <a:r>
              <a:rPr lang="en-US" altLang="zh-CN" sz="2800" dirty="0" smtClean="0"/>
              <a:t> </a:t>
            </a:r>
            <a:r>
              <a:rPr lang="zh-CN" altLang="en-US" sz="3200" b="1" dirty="0" smtClean="0">
                <a:solidFill>
                  <a:srgbClr val="C00000"/>
                </a:solidFill>
              </a:rPr>
              <a:t>认</a:t>
            </a:r>
            <a:r>
              <a:rPr lang="en-US" altLang="zh-CN" sz="2800" dirty="0" err="1" smtClean="0"/>
              <a:t>sh</a:t>
            </a:r>
            <a:r>
              <a:rPr lang="en-US" altLang="zh-CN" sz="2800" dirty="0" err="1" smtClean="0"/>
              <a:t>i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tā</a:t>
            </a:r>
            <a:r>
              <a:rPr lang="zh-CN" altLang="en-US" sz="2800" dirty="0" smtClean="0"/>
              <a:t> </a:t>
            </a:r>
            <a:r>
              <a:rPr lang="en-US" altLang="zh-CN" sz="2800" dirty="0" err="1" smtClean="0"/>
              <a:t>mɑ</a:t>
            </a:r>
            <a:r>
              <a:rPr lang="en-US" altLang="zh-CN" sz="2800" dirty="0" smtClean="0"/>
              <a:t> ? </a:t>
            </a:r>
            <a:br>
              <a:rPr lang="en-US" altLang="zh-CN" sz="2800" dirty="0" smtClean="0"/>
            </a:br>
            <a:r>
              <a:rPr lang="en-US" altLang="zh-CN" sz="2800" dirty="0" err="1" smtClean="0"/>
              <a:t>T</a:t>
            </a:r>
            <a:r>
              <a:rPr lang="en-US" sz="2800" dirty="0" err="1" smtClean="0"/>
              <a:t>ā</a:t>
            </a:r>
            <a:r>
              <a:rPr lang="en-US" sz="2800" b="1" dirty="0" smtClean="0"/>
              <a:t> </a:t>
            </a:r>
            <a:r>
              <a:rPr lang="zh-CN" altLang="en-US" sz="2800" b="1" dirty="0" smtClean="0"/>
              <a:t> </a:t>
            </a:r>
            <a:r>
              <a:rPr lang="en-US" sz="2800" dirty="0" err="1" smtClean="0"/>
              <a:t>shì</a:t>
            </a:r>
            <a:r>
              <a:rPr lang="zh-CN" altLang="en-US" sz="2800" b="1" dirty="0" smtClean="0"/>
              <a:t> </a:t>
            </a:r>
            <a:r>
              <a:rPr lang="en-US" altLang="zh-CN" sz="2800" b="1" dirty="0" err="1" smtClean="0"/>
              <a:t>Z</a:t>
            </a:r>
            <a:r>
              <a:rPr lang="en-US" sz="2800" dirty="0" err="1" smtClean="0"/>
              <a:t>hōngguó</a:t>
            </a:r>
            <a:r>
              <a:rPr lang="zh-CN" altLang="en-US" sz="3200" b="1" dirty="0" smtClean="0">
                <a:solidFill>
                  <a:srgbClr val="C00000"/>
                </a:solidFill>
              </a:rPr>
              <a:t>人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 </a:t>
            </a:r>
            <a:r>
              <a:rPr lang="en-US" altLang="zh-CN" sz="2800" dirty="0" smtClean="0"/>
              <a:t>ma</a:t>
            </a:r>
            <a:r>
              <a:rPr lang="zh-CN" altLang="en-US" sz="2800" b="1" dirty="0" smtClean="0"/>
              <a:t>？</a:t>
            </a:r>
            <a:endParaRPr lang="en-US" altLang="zh-CN" sz="2800" b="1" dirty="0" smtClean="0"/>
          </a:p>
          <a:p>
            <a:pPr>
              <a:lnSpc>
                <a:spcPct val="150000"/>
              </a:lnSpc>
              <a:buFont typeface="+mj-lt"/>
              <a:buAutoNum type="alphaUcPeriod"/>
            </a:pPr>
            <a:r>
              <a:rPr lang="en-US" sz="2800" dirty="0" err="1" smtClean="0"/>
              <a:t>Bù</a:t>
            </a:r>
            <a:r>
              <a:rPr lang="en-US" sz="2800" b="1" dirty="0" smtClean="0"/>
              <a:t>, </a:t>
            </a:r>
            <a:r>
              <a:rPr lang="en-US" sz="2800" dirty="0" err="1" smtClean="0"/>
              <a:t>tā</a:t>
            </a:r>
            <a:r>
              <a:rPr lang="en-US" sz="2800" dirty="0" smtClean="0"/>
              <a:t> </a:t>
            </a:r>
            <a:r>
              <a:rPr lang="en-US" sz="2800" dirty="0" err="1" smtClean="0"/>
              <a:t>shì</a:t>
            </a:r>
            <a:r>
              <a:rPr lang="en-US" sz="2800" dirty="0" smtClean="0"/>
              <a:t> </a:t>
            </a:r>
            <a:r>
              <a:rPr lang="en-US" sz="2800" dirty="0" err="1" smtClean="0"/>
              <a:t>Měiguó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人</a:t>
            </a:r>
            <a:r>
              <a:rPr lang="en-US" sz="2800" b="1" dirty="0" smtClean="0"/>
              <a:t>.</a:t>
            </a:r>
            <a:endParaRPr lang="en-US" sz="2800" dirty="0"/>
          </a:p>
        </p:txBody>
      </p:sp>
      <p:sp>
        <p:nvSpPr>
          <p:cNvPr id="7" name="Oval 6"/>
          <p:cNvSpPr/>
          <p:nvPr/>
        </p:nvSpPr>
        <p:spPr>
          <a:xfrm>
            <a:off x="1454723" y="2362633"/>
            <a:ext cx="526473" cy="53296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0" y="0"/>
            <a:ext cx="997527" cy="103909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Day 1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845122" y="5486390"/>
            <a:ext cx="3177535" cy="720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 smtClean="0"/>
              <a:t>A Book Cover</a:t>
            </a:r>
            <a:endParaRPr lang="en-US" sz="2800" i="1" dirty="0"/>
          </a:p>
        </p:txBody>
      </p:sp>
      <p:sp>
        <p:nvSpPr>
          <p:cNvPr id="9" name="Rectangle 8"/>
          <p:cNvSpPr/>
          <p:nvPr/>
        </p:nvSpPr>
        <p:spPr>
          <a:xfrm>
            <a:off x="488365" y="6391493"/>
            <a:ext cx="4123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Image from http://tinyurl.com/9z682nj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7681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Delay 20"/>
          <p:cNvSpPr/>
          <p:nvPr/>
        </p:nvSpPr>
        <p:spPr>
          <a:xfrm rot="5400000">
            <a:off x="5571071" y="4520058"/>
            <a:ext cx="1518692" cy="1888071"/>
          </a:xfrm>
          <a:prstGeom prst="flowChartDelay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Delay 21"/>
          <p:cNvSpPr/>
          <p:nvPr/>
        </p:nvSpPr>
        <p:spPr>
          <a:xfrm rot="16200000">
            <a:off x="5571074" y="3001366"/>
            <a:ext cx="1518691" cy="1888071"/>
          </a:xfrm>
          <a:prstGeom prst="flowChartDelay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Delay 17"/>
          <p:cNvSpPr/>
          <p:nvPr/>
        </p:nvSpPr>
        <p:spPr>
          <a:xfrm>
            <a:off x="2718252" y="3549430"/>
            <a:ext cx="1712079" cy="1888071"/>
          </a:xfrm>
          <a:prstGeom prst="flowChartDelay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Delay 18"/>
          <p:cNvSpPr/>
          <p:nvPr/>
        </p:nvSpPr>
        <p:spPr>
          <a:xfrm rot="10800000">
            <a:off x="993458" y="3549427"/>
            <a:ext cx="1712079" cy="1888071"/>
          </a:xfrm>
          <a:prstGeom prst="flowChartDelay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叫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9271" y="3866476"/>
            <a:ext cx="1176555" cy="1172580"/>
          </a:xfrm>
          <a:prstGeom prst="rect">
            <a:avLst/>
          </a:prstGeom>
        </p:spPr>
      </p:pic>
      <p:pic>
        <p:nvPicPr>
          <p:cNvPr id="5" name="Picture 4" descr="吃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9783" y="3862501"/>
            <a:ext cx="1180529" cy="1176555"/>
          </a:xfrm>
          <a:prstGeom prst="rect">
            <a:avLst/>
          </a:prstGeom>
        </p:spPr>
      </p:pic>
      <p:pic>
        <p:nvPicPr>
          <p:cNvPr id="6" name="Picture 5" descr="茶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63641" y="3459275"/>
            <a:ext cx="1168605" cy="1156681"/>
          </a:xfrm>
          <a:prstGeom prst="rect">
            <a:avLst/>
          </a:prstGeom>
        </p:spPr>
      </p:pic>
      <p:pic>
        <p:nvPicPr>
          <p:cNvPr id="7" name="Picture 6" descr="菜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76520" y="4812574"/>
            <a:ext cx="1172580" cy="1172580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2774" y="1190151"/>
            <a:ext cx="1214759" cy="117258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" name="Picture 9" descr="认识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85051" y="1210026"/>
            <a:ext cx="1172580" cy="115270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3110565" y="1805588"/>
            <a:ext cx="861607" cy="0"/>
          </a:xfrm>
          <a:prstGeom prst="straightConnector1">
            <a:avLst/>
          </a:prstGeom>
          <a:ln w="76200">
            <a:solidFill>
              <a:srgbClr val="F6960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请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44996" y="1190151"/>
            <a:ext cx="1172580" cy="117258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13" name="Straight Arrow Connector 12"/>
          <p:cNvCxnSpPr/>
          <p:nvPr/>
        </p:nvCxnSpPr>
        <p:spPr>
          <a:xfrm>
            <a:off x="5157631" y="1787044"/>
            <a:ext cx="861607" cy="0"/>
          </a:xfrm>
          <a:prstGeom prst="straightConnector1">
            <a:avLst/>
          </a:prstGeom>
          <a:ln w="76200">
            <a:solidFill>
              <a:srgbClr val="F6960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22573" y="2571904"/>
            <a:ext cx="8120487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70C0"/>
                </a:solidFill>
              </a:rPr>
              <a:t>   Think – Pair – Share:   </a:t>
            </a:r>
            <a:r>
              <a:rPr lang="zh-CN" altLang="en-US" sz="2800" b="1" dirty="0" smtClean="0"/>
              <a:t>叫、菜、吃、茶</a:t>
            </a:r>
            <a:endParaRPr lang="en-US" altLang="zh-CN" sz="2800" b="1" dirty="0" smtClean="0"/>
          </a:p>
        </p:txBody>
      </p:sp>
      <p:sp>
        <p:nvSpPr>
          <p:cNvPr id="20" name="Oval 19"/>
          <p:cNvSpPr/>
          <p:nvPr/>
        </p:nvSpPr>
        <p:spPr>
          <a:xfrm>
            <a:off x="0" y="0"/>
            <a:ext cx="997527" cy="103909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Day 1</a:t>
            </a:r>
            <a:endParaRPr lang="en-US" sz="2000" b="1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795713" y="-91440"/>
            <a:ext cx="86019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5. Compare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E3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Internal Structures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8" grpId="0" animBg="1"/>
      <p:bldP spid="19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123" y="0"/>
            <a:ext cx="8950035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0B33B5"/>
                </a:solidFill>
              </a:rPr>
              <a:t>1.Characters Introduced in Context 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68876" y="1587500"/>
            <a:ext cx="3286711" cy="458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002403"/>
            <a:ext cx="3776472" cy="45838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+mj-lt"/>
              <a:buAutoNum type="alphaUcPeriod"/>
            </a:pPr>
            <a:r>
              <a:rPr lang="en-US" altLang="zh-CN" sz="3200" dirty="0" err="1" smtClean="0"/>
              <a:t>Nǐ</a:t>
            </a:r>
            <a:r>
              <a:rPr lang="en-US" altLang="zh-CN" sz="3200" dirty="0" smtClean="0"/>
              <a:t> </a:t>
            </a:r>
            <a:r>
              <a:rPr lang="zh-CN" altLang="en-US" sz="3600" b="1" dirty="0" smtClean="0">
                <a:solidFill>
                  <a:srgbClr val="C00000"/>
                </a:solidFill>
              </a:rPr>
              <a:t>认</a:t>
            </a:r>
            <a:r>
              <a:rPr lang="en-US" altLang="zh-CN" sz="3200" dirty="0" err="1" smtClean="0"/>
              <a:t>sh</a:t>
            </a:r>
            <a:r>
              <a:rPr lang="en-US" altLang="zh-CN" sz="3200" dirty="0" err="1" smtClean="0"/>
              <a:t>i</a:t>
            </a:r>
            <a:r>
              <a:rPr lang="en-US" altLang="zh-CN" sz="3200" dirty="0" smtClean="0"/>
              <a:t> </a:t>
            </a:r>
            <a:r>
              <a:rPr lang="en-US" altLang="zh-CN" sz="3200" dirty="0" err="1" smtClean="0"/>
              <a:t>tā</a:t>
            </a:r>
            <a:r>
              <a:rPr lang="zh-CN" altLang="en-US" sz="3200" dirty="0" smtClean="0"/>
              <a:t> </a:t>
            </a:r>
            <a:r>
              <a:rPr lang="en-US" altLang="zh-CN" sz="3200" dirty="0" err="1" smtClean="0"/>
              <a:t>mɑ</a:t>
            </a:r>
            <a:r>
              <a:rPr lang="en-US" altLang="zh-CN" sz="3200" dirty="0" smtClean="0"/>
              <a:t> ? </a:t>
            </a:r>
            <a:br>
              <a:rPr lang="en-US" altLang="zh-CN" sz="3200" dirty="0" smtClean="0"/>
            </a:br>
            <a:r>
              <a:rPr lang="en-US" altLang="zh-CN" sz="3200" dirty="0" err="1" smtClean="0"/>
              <a:t>T</a:t>
            </a:r>
            <a:r>
              <a:rPr lang="en-US" sz="3200" dirty="0" err="1" smtClean="0"/>
              <a:t>ā</a:t>
            </a:r>
            <a:r>
              <a:rPr lang="en-US" sz="3200" b="1" dirty="0" smtClean="0"/>
              <a:t> </a:t>
            </a:r>
            <a:r>
              <a:rPr lang="zh-CN" altLang="en-US" sz="3200" b="1" dirty="0" smtClean="0"/>
              <a:t> </a:t>
            </a:r>
            <a:r>
              <a:rPr lang="en-US" sz="3200" dirty="0" err="1" smtClean="0"/>
              <a:t>shì</a:t>
            </a:r>
            <a:r>
              <a:rPr lang="en-US" sz="3200" dirty="0" smtClean="0"/>
              <a:t> </a:t>
            </a:r>
            <a:r>
              <a:rPr lang="en-US" sz="3200" dirty="0" err="1" smtClean="0"/>
              <a:t>nǎli</a:t>
            </a:r>
            <a:r>
              <a:rPr lang="en-US" sz="3200" dirty="0" smtClean="0"/>
              <a:t> </a:t>
            </a:r>
            <a:r>
              <a:rPr lang="zh-CN" altLang="en-US" sz="3200" b="1" dirty="0" smtClean="0">
                <a:solidFill>
                  <a:srgbClr val="C00000"/>
                </a:solidFill>
              </a:rPr>
              <a:t>人</a:t>
            </a:r>
            <a:r>
              <a:rPr lang="zh-CN" altLang="en-US" sz="3200" b="1" dirty="0" smtClean="0"/>
              <a:t>？</a:t>
            </a:r>
            <a:endParaRPr lang="en-US" altLang="zh-CN" sz="3200" b="1" dirty="0" smtClean="0"/>
          </a:p>
          <a:p>
            <a:pPr>
              <a:lnSpc>
                <a:spcPct val="150000"/>
              </a:lnSpc>
              <a:buFont typeface="+mj-lt"/>
              <a:buAutoNum type="alphaUcPeriod"/>
            </a:pPr>
            <a:r>
              <a:rPr lang="en-US" sz="3200" dirty="0" err="1" smtClean="0"/>
              <a:t>Tā</a:t>
            </a:r>
            <a:r>
              <a:rPr lang="en-US" sz="3200" dirty="0" smtClean="0"/>
              <a:t> </a:t>
            </a:r>
            <a:r>
              <a:rPr lang="en-US" sz="3200" dirty="0" err="1" smtClean="0"/>
              <a:t>shì</a:t>
            </a:r>
            <a:r>
              <a:rPr lang="en-US" sz="3200" dirty="0" smtClean="0"/>
              <a:t> </a:t>
            </a:r>
            <a:r>
              <a:rPr lang="en-US" sz="3200" dirty="0" err="1" smtClean="0"/>
              <a:t>Jiāzhōu</a:t>
            </a:r>
            <a:r>
              <a:rPr lang="zh-CN" altLang="en-US" sz="3200" b="1" dirty="0" smtClean="0">
                <a:solidFill>
                  <a:srgbClr val="C00000"/>
                </a:solidFill>
              </a:rPr>
              <a:t>人</a:t>
            </a:r>
            <a:r>
              <a:rPr lang="en-US" sz="3200" b="1" dirty="0" smtClean="0"/>
              <a:t>.</a:t>
            </a:r>
            <a:endParaRPr lang="en-US" sz="3200" dirty="0"/>
          </a:p>
        </p:txBody>
      </p:sp>
      <p:sp>
        <p:nvSpPr>
          <p:cNvPr id="8" name="Oval 7"/>
          <p:cNvSpPr/>
          <p:nvPr/>
        </p:nvSpPr>
        <p:spPr>
          <a:xfrm>
            <a:off x="928250" y="1829665"/>
            <a:ext cx="1274623" cy="53296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0" y="0"/>
            <a:ext cx="997527" cy="103909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Day 1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490395" y="6401597"/>
            <a:ext cx="4157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Image from http://tinyurl.com/8hzn4ye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7078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225" y="79444"/>
            <a:ext cx="8950035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0B33B5"/>
                </a:solidFill>
              </a:rPr>
              <a:t>1.Characters Introduced in Context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>
            <a:off x="735168" y="1559043"/>
            <a:ext cx="3505305" cy="458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8925" y="1600608"/>
            <a:ext cx="4343394" cy="45838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+mj-lt"/>
              <a:buAutoNum type="alphaUcPeriod"/>
            </a:pPr>
            <a:r>
              <a:rPr lang="en-US" altLang="zh-CN" sz="3200" dirty="0" err="1" smtClean="0"/>
              <a:t>Nǐ</a:t>
            </a:r>
            <a:r>
              <a:rPr lang="en-US" altLang="zh-CN" sz="3200" dirty="0" smtClean="0"/>
              <a:t> </a:t>
            </a:r>
            <a:r>
              <a:rPr lang="zh-CN" altLang="en-US" sz="3600" b="1" dirty="0" smtClean="0">
                <a:solidFill>
                  <a:srgbClr val="C00000"/>
                </a:solidFill>
              </a:rPr>
              <a:t>认</a:t>
            </a:r>
            <a:r>
              <a:rPr lang="en-US" altLang="zh-CN" sz="3200" dirty="0" err="1" smtClean="0"/>
              <a:t>sh</a:t>
            </a:r>
            <a:r>
              <a:rPr lang="en-US" altLang="zh-CN" sz="3200" dirty="0" err="1" smtClean="0"/>
              <a:t>i</a:t>
            </a:r>
            <a:r>
              <a:rPr lang="en-US" altLang="zh-CN" sz="3200" dirty="0" smtClean="0"/>
              <a:t> </a:t>
            </a:r>
            <a:r>
              <a:rPr lang="en-US" altLang="zh-CN" sz="3200" dirty="0" err="1" smtClean="0"/>
              <a:t>tā</a:t>
            </a:r>
            <a:r>
              <a:rPr lang="zh-CN" altLang="en-US" sz="3200" dirty="0" smtClean="0"/>
              <a:t> </a:t>
            </a:r>
            <a:r>
              <a:rPr lang="en-US" altLang="zh-CN" sz="3200" dirty="0" err="1" smtClean="0"/>
              <a:t>mɑ</a:t>
            </a:r>
            <a:r>
              <a:rPr lang="en-US" altLang="zh-CN" sz="3200" dirty="0" smtClean="0"/>
              <a:t> ? </a:t>
            </a:r>
            <a:br>
              <a:rPr lang="en-US" altLang="zh-CN" sz="3200" dirty="0" smtClean="0"/>
            </a:br>
            <a:r>
              <a:rPr lang="en-US" sz="3200" dirty="0" err="1" smtClean="0"/>
              <a:t>Tā</a:t>
            </a:r>
            <a:r>
              <a:rPr lang="en-US" sz="3200" b="1" dirty="0" smtClean="0"/>
              <a:t> </a:t>
            </a:r>
            <a:r>
              <a:rPr lang="zh-CN" altLang="en-US" sz="3200" b="1" dirty="0" smtClean="0"/>
              <a:t> </a:t>
            </a:r>
            <a:r>
              <a:rPr lang="en-US" sz="3200" dirty="0" err="1" smtClean="0"/>
              <a:t>shì</a:t>
            </a:r>
            <a:r>
              <a:rPr lang="en-US" sz="3200" dirty="0" smtClean="0"/>
              <a:t> </a:t>
            </a:r>
            <a:r>
              <a:rPr lang="en-US" sz="3200" dirty="0" err="1" smtClean="0"/>
              <a:t>nǎli</a:t>
            </a:r>
            <a:r>
              <a:rPr lang="zh-CN" altLang="en-US" sz="3200" b="1" dirty="0" smtClean="0">
                <a:solidFill>
                  <a:srgbClr val="C00000"/>
                </a:solidFill>
              </a:rPr>
              <a:t>人</a:t>
            </a:r>
            <a:r>
              <a:rPr lang="zh-CN" altLang="en-US" sz="3200" b="1" dirty="0" smtClean="0"/>
              <a:t>？</a:t>
            </a:r>
            <a:endParaRPr lang="en-US" altLang="zh-CN" sz="3200" b="1" dirty="0" smtClean="0"/>
          </a:p>
          <a:p>
            <a:pPr>
              <a:lnSpc>
                <a:spcPct val="150000"/>
              </a:lnSpc>
              <a:buFont typeface="+mj-lt"/>
              <a:buAutoNum type="alphaUcPeriod"/>
            </a:pPr>
            <a:r>
              <a:rPr lang="en-US" sz="3200" dirty="0" err="1" smtClean="0"/>
              <a:t>Tā</a:t>
            </a:r>
            <a:r>
              <a:rPr lang="en-US" sz="3200" dirty="0" smtClean="0"/>
              <a:t> </a:t>
            </a:r>
            <a:r>
              <a:rPr lang="en-US" sz="3200" dirty="0" err="1" smtClean="0"/>
              <a:t>shì</a:t>
            </a:r>
            <a:r>
              <a:rPr lang="en-US" sz="3200" dirty="0" smtClean="0"/>
              <a:t> </a:t>
            </a:r>
            <a:r>
              <a:rPr lang="en-US" altLang="zh-CN" sz="3200" dirty="0" err="1" smtClean="0"/>
              <a:t>fúluólǐdá</a:t>
            </a:r>
            <a:r>
              <a:rPr lang="zh-CN" altLang="en-US" sz="3200" b="1" dirty="0" smtClean="0">
                <a:solidFill>
                  <a:srgbClr val="C00000"/>
                </a:solidFill>
              </a:rPr>
              <a:t>人</a:t>
            </a:r>
            <a:r>
              <a:rPr lang="en-US" sz="3200" b="1" dirty="0" smtClean="0"/>
              <a:t>.</a:t>
            </a:r>
            <a:endParaRPr lang="en-US" sz="3200" dirty="0"/>
          </a:p>
        </p:txBody>
      </p:sp>
      <p:sp>
        <p:nvSpPr>
          <p:cNvPr id="7" name="Oval 6"/>
          <p:cNvSpPr/>
          <p:nvPr/>
        </p:nvSpPr>
        <p:spPr>
          <a:xfrm>
            <a:off x="928250" y="4378036"/>
            <a:ext cx="1233059" cy="53296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0" y="0"/>
            <a:ext cx="997527" cy="103909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Day 1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537048" y="6306388"/>
            <a:ext cx="4087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Image from http://tinyurl.com/8cfycu7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6953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194" y="-3686"/>
            <a:ext cx="8950035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0B33B5"/>
                </a:solidFill>
              </a:rPr>
              <a:t>2. Recognize Character Component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105891" y="2947318"/>
            <a:ext cx="6885703" cy="35643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800" dirty="0" smtClean="0">
                <a:solidFill>
                  <a:srgbClr val="000000"/>
                </a:solidFill>
              </a:rPr>
              <a:t>Compare these two characters and identify the similarities and differences.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Identify the two components of the first character.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165" y="1402559"/>
            <a:ext cx="1618402" cy="1336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13" y="2947318"/>
            <a:ext cx="1612754" cy="155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12" y="4755375"/>
            <a:ext cx="1612755" cy="1428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93107" y="1385358"/>
            <a:ext cx="1402852" cy="1354142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6821" y="1385359"/>
            <a:ext cx="1342388" cy="1354142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0" y="0"/>
            <a:ext cx="997527" cy="103909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Day 1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793800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863" y="10169"/>
            <a:ext cx="8461974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0B33B5"/>
                </a:solidFill>
              </a:rPr>
              <a:t>3. Component Order </a:t>
            </a:r>
            <a:r>
              <a:rPr lang="en-US" sz="4000" dirty="0">
                <a:solidFill>
                  <a:srgbClr val="0B33B5"/>
                </a:solidFill>
                <a:sym typeface="Wingdings" pitchFamily="2" charset="2"/>
              </a:rPr>
              <a:t> Stroke Order</a:t>
            </a:r>
            <a:endParaRPr lang="en-US" sz="4000" dirty="0">
              <a:solidFill>
                <a:srgbClr val="0B33B5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49517" y="2947318"/>
            <a:ext cx="8461974" cy="35643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The two components are identified.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800" dirty="0" smtClean="0">
                <a:solidFill>
                  <a:srgbClr val="000000"/>
                </a:solidFill>
              </a:rPr>
              <a:t>Which part will you write first? 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935" y="1385358"/>
            <a:ext cx="1402852" cy="1354142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0" y="0"/>
            <a:ext cx="997527" cy="103909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Day 1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265855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731" y="10169"/>
            <a:ext cx="8534406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0B33B5"/>
                </a:solidFill>
              </a:rPr>
              <a:t>3. Component Order </a:t>
            </a:r>
            <a:r>
              <a:rPr lang="en-US" sz="4000" dirty="0">
                <a:solidFill>
                  <a:srgbClr val="0B33B5"/>
                </a:solidFill>
                <a:sym typeface="Wingdings" pitchFamily="2" charset="2"/>
              </a:rPr>
              <a:t> Stroke Order</a:t>
            </a:r>
            <a:endParaRPr lang="en-US" sz="4000" dirty="0">
              <a:solidFill>
                <a:srgbClr val="0B33B5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181727" y="1374849"/>
            <a:ext cx="6366528" cy="16417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CN" sz="2800" dirty="0" smtClean="0"/>
              <a:t>This character entails two strokes. Which stroke should be written first? 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050" y="1504473"/>
            <a:ext cx="1227975" cy="123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Ren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776" y="3255531"/>
            <a:ext cx="1402852" cy="1402852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2755" y="3266029"/>
            <a:ext cx="1669866" cy="137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5981" y="3257096"/>
            <a:ext cx="1440174" cy="1387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1878" y="3257096"/>
            <a:ext cx="1566934" cy="1387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264857" y="4904508"/>
            <a:ext cx="1948604" cy="7204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Měi</a:t>
            </a:r>
            <a:r>
              <a:rPr lang="zh-CN" altLang="en-US" sz="2800" dirty="0" smtClean="0"/>
              <a:t> </a:t>
            </a:r>
            <a:r>
              <a:rPr lang="en-US" sz="2800" dirty="0" err="1" smtClean="0"/>
              <a:t>guó</a:t>
            </a:r>
            <a:r>
              <a:rPr lang="zh-CN" altLang="en-US" sz="2800" dirty="0" smtClean="0"/>
              <a:t>人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4545976" y="4904508"/>
            <a:ext cx="1948604" cy="7204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Jiāzhōu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人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6646979" y="4904508"/>
            <a:ext cx="2178365" cy="7204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 err="1" smtClean="0"/>
              <a:t>Fúluólǐdá</a:t>
            </a:r>
            <a:r>
              <a:rPr lang="zh-CN" altLang="en-US" sz="2800" b="1" dirty="0" smtClean="0">
                <a:solidFill>
                  <a:srgbClr val="C00000"/>
                </a:solidFill>
              </a:rPr>
              <a:t>人</a:t>
            </a:r>
            <a:endParaRPr lang="en-US" sz="2800" dirty="0"/>
          </a:p>
        </p:txBody>
      </p:sp>
      <p:sp>
        <p:nvSpPr>
          <p:cNvPr id="14" name="Oval 13"/>
          <p:cNvSpPr/>
          <p:nvPr/>
        </p:nvSpPr>
        <p:spPr>
          <a:xfrm>
            <a:off x="0" y="0"/>
            <a:ext cx="997527" cy="103909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Day 1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091176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714" y="-3686"/>
            <a:ext cx="8465133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0B33B5"/>
                </a:solidFill>
              </a:rPr>
              <a:t>3. Component Order </a:t>
            </a:r>
            <a:r>
              <a:rPr lang="en-US" sz="4000" dirty="0">
                <a:solidFill>
                  <a:srgbClr val="0B33B5"/>
                </a:solidFill>
                <a:sym typeface="Wingdings" pitchFamily="2" charset="2"/>
              </a:rPr>
              <a:t> Stroke Order</a:t>
            </a:r>
            <a:endParaRPr lang="en-US" sz="4000" dirty="0">
              <a:solidFill>
                <a:srgbClr val="0B33B5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81477" y="2670224"/>
            <a:ext cx="8054868" cy="356431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en-US" sz="2800" dirty="0" smtClean="0"/>
              <a:t>How would you write</a:t>
            </a:r>
            <a:r>
              <a:rPr lang="zh-CN" altLang="en-US" sz="3200" b="1" dirty="0" smtClean="0">
                <a:solidFill>
                  <a:srgbClr val="C00000"/>
                </a:solidFill>
              </a:rPr>
              <a:t>认识</a:t>
            </a:r>
            <a:r>
              <a:rPr lang="en-US" altLang="zh-CN" sz="2800" dirty="0" smtClean="0"/>
              <a:t> de</a:t>
            </a:r>
            <a:r>
              <a:rPr lang="zh-CN" altLang="en-US" sz="3200" b="1" dirty="0" smtClean="0">
                <a:solidFill>
                  <a:srgbClr val="C00000"/>
                </a:solidFill>
              </a:rPr>
              <a:t>认</a:t>
            </a:r>
            <a:r>
              <a:rPr lang="en-US" altLang="zh-CN" sz="3200" b="1" dirty="0" smtClean="0">
                <a:solidFill>
                  <a:srgbClr val="C00000"/>
                </a:solidFill>
              </a:rPr>
              <a:t>?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en-US" sz="2800" dirty="0" smtClean="0"/>
              <a:t>Did you get it right?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en-US" sz="2800" b="1" i="1" dirty="0" smtClean="0">
                <a:solidFill>
                  <a:srgbClr val="C00000"/>
                </a:solidFill>
              </a:rPr>
              <a:t>Group Discussion: Inference</a:t>
            </a:r>
            <a:r>
              <a:rPr lang="en-US" sz="2800" b="1" dirty="0" smtClean="0">
                <a:solidFill>
                  <a:srgbClr val="0070C0"/>
                </a:solidFill>
              </a:rPr>
              <a:t/>
            </a:r>
            <a:br>
              <a:rPr lang="en-US" sz="2800" b="1" dirty="0" smtClean="0">
                <a:solidFill>
                  <a:srgbClr val="0070C0"/>
                </a:solidFill>
              </a:rPr>
            </a:br>
            <a:r>
              <a:rPr lang="en-US" sz="2800" dirty="0" smtClean="0"/>
              <a:t>What is the basic stroke order in Chinese? 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en-US" sz="2800" dirty="0" smtClean="0"/>
              <a:t>Left </a:t>
            </a:r>
            <a:r>
              <a:rPr lang="en-US" sz="2800" dirty="0" smtClean="0">
                <a:sym typeface="Wingdings" pitchFamily="2" charset="2"/>
              </a:rPr>
              <a:t> Right;  Top  Bottom</a:t>
            </a:r>
            <a:endParaRPr lang="en-US" sz="2800" dirty="0" smtClean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5056" y="1277864"/>
            <a:ext cx="1144870" cy="1105118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2840191" y="1898069"/>
            <a:ext cx="1537819" cy="0"/>
          </a:xfrm>
          <a:prstGeom prst="straightConnector1">
            <a:avLst/>
          </a:prstGeom>
          <a:ln w="76200">
            <a:solidFill>
              <a:srgbClr val="F6960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8a8d8b588ba48bc6.s2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4693" y="1238112"/>
            <a:ext cx="1172580" cy="117258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1028" y="1305574"/>
            <a:ext cx="1095526" cy="1105118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0" y="0"/>
            <a:ext cx="997527" cy="103909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Day 1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475687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527" y="37879"/>
            <a:ext cx="8118763" cy="1143000"/>
          </a:xfrm>
        </p:spPr>
        <p:txBody>
          <a:bodyPr/>
          <a:lstStyle/>
          <a:p>
            <a:r>
              <a:rPr lang="en-US" sz="4400" dirty="0" smtClean="0">
                <a:solidFill>
                  <a:srgbClr val="0070C0"/>
                </a:solidFill>
              </a:rPr>
              <a:t>4. Identify the Semantic Radical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93184" y="2502797"/>
            <a:ext cx="8643161" cy="41684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70C0"/>
                </a:solidFill>
              </a:rPr>
              <a:t>Think – Pair – Share: </a:t>
            </a:r>
            <a:r>
              <a:rPr lang="en-US" altLang="zh-CN" sz="2800" dirty="0" smtClean="0"/>
              <a:t>Compare these three characters and identify the similarities and differences. Which part of the above characters will you write first, left or right? 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70C0"/>
                </a:solidFill>
              </a:rPr>
              <a:t>Hands-on Activities: </a:t>
            </a:r>
            <a:br>
              <a:rPr lang="en-US" sz="2800" b="1" dirty="0" smtClean="0">
                <a:solidFill>
                  <a:srgbClr val="0070C0"/>
                </a:solidFill>
              </a:rPr>
            </a:br>
            <a:r>
              <a:rPr lang="en-US" sz="2800" dirty="0" smtClean="0"/>
              <a:t>Divide into pairs. Observe and learn how to write one character in the right stroke order, can you follow the example and teach your partner? 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70C0"/>
                </a:solidFill>
              </a:rPr>
              <a:t>Group Discussion: </a:t>
            </a:r>
            <a:br>
              <a:rPr lang="en-US" sz="2800" b="1" dirty="0" smtClean="0">
                <a:solidFill>
                  <a:srgbClr val="0070C0"/>
                </a:solidFill>
              </a:rPr>
            </a:br>
            <a:r>
              <a:rPr lang="en-US" sz="2800" dirty="0" smtClean="0"/>
              <a:t>What may be the function of the part on the left? 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endParaRPr lang="en-US" sz="2800" dirty="0" smtClean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477" y="1180879"/>
            <a:ext cx="1214759" cy="117258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10" name="Picture 9" descr="8a8d8b588ba48bc6.s2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44720" y="1180879"/>
            <a:ext cx="1172580" cy="117258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1" name="Picture 10" descr="认识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0423" y="1180879"/>
            <a:ext cx="1172580" cy="115270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12" name="Straight Arrow Connector 11"/>
          <p:cNvCxnSpPr/>
          <p:nvPr/>
        </p:nvCxnSpPr>
        <p:spPr>
          <a:xfrm>
            <a:off x="3155937" y="1776441"/>
            <a:ext cx="861607" cy="0"/>
          </a:xfrm>
          <a:prstGeom prst="straightConnector1">
            <a:avLst/>
          </a:prstGeom>
          <a:ln w="76200">
            <a:solidFill>
              <a:srgbClr val="F6960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请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22075" y="1204006"/>
            <a:ext cx="1152705" cy="115270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5" name="Picture 14" descr="请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94075" y="1190151"/>
            <a:ext cx="1172580" cy="117258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17" name="Straight Arrow Connector 16"/>
          <p:cNvCxnSpPr/>
          <p:nvPr/>
        </p:nvCxnSpPr>
        <p:spPr>
          <a:xfrm>
            <a:off x="5242315" y="1776441"/>
            <a:ext cx="861607" cy="0"/>
          </a:xfrm>
          <a:prstGeom prst="straightConnector1">
            <a:avLst/>
          </a:prstGeom>
          <a:ln w="76200">
            <a:solidFill>
              <a:srgbClr val="F6960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0" y="0"/>
            <a:ext cx="997527" cy="103909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Day 1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475687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054" y="5586"/>
            <a:ext cx="8601916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5. Compare</a:t>
            </a:r>
            <a:r>
              <a:rPr lang="en-US" dirty="0" smtClean="0">
                <a:solidFill>
                  <a:srgbClr val="007E39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the Internal Structures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93184" y="2670224"/>
            <a:ext cx="8643161" cy="2584358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70C0"/>
                </a:solidFill>
              </a:rPr>
              <a:t>Think – Pair – Share: </a:t>
            </a:r>
            <a:r>
              <a:rPr lang="en-US" altLang="zh-CN" sz="2800" dirty="0" smtClean="0"/>
              <a:t>Now that you have learned the above characters, circle two characters from the list below, which share the same internal structure as the characters above? Please elaborate on your reasoning. </a:t>
            </a:r>
          </a:p>
          <a:p>
            <a:pPr algn="ctr">
              <a:lnSpc>
                <a:spcPct val="110000"/>
              </a:lnSpc>
              <a:buNone/>
            </a:pPr>
            <a:r>
              <a:rPr lang="zh-CN" altLang="en-US" sz="2800" b="1" dirty="0" smtClean="0">
                <a:solidFill>
                  <a:srgbClr val="0070C0"/>
                </a:solidFill>
              </a:rPr>
              <a:t>叫、菜、吃、茶</a:t>
            </a:r>
            <a:endParaRPr lang="en-US" altLang="zh-CN" sz="2800" b="1" dirty="0" smtClean="0">
              <a:solidFill>
                <a:srgbClr val="0070C0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224" y="1170276"/>
            <a:ext cx="1214759" cy="117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认识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5501" y="1190151"/>
            <a:ext cx="1172580" cy="1152705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3021015" y="1785713"/>
            <a:ext cx="861607" cy="0"/>
          </a:xfrm>
          <a:prstGeom prst="straightConnector1">
            <a:avLst/>
          </a:prstGeom>
          <a:ln w="76200">
            <a:solidFill>
              <a:srgbClr val="F6960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请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55446" y="1170276"/>
            <a:ext cx="1172580" cy="117258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5068081" y="1767169"/>
            <a:ext cx="861607" cy="0"/>
          </a:xfrm>
          <a:prstGeom prst="straightConnector1">
            <a:avLst/>
          </a:prstGeom>
          <a:ln w="76200">
            <a:solidFill>
              <a:srgbClr val="F6960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0" y="0"/>
            <a:ext cx="997527" cy="103909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Day 1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475687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854</TotalTime>
  <Words>299</Words>
  <Application>Microsoft Macintosh PowerPoint</Application>
  <PresentationFormat>On-screen Show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1.Characters Introduced in Context </vt:lpstr>
      <vt:lpstr>1.Characters Introduced in Context </vt:lpstr>
      <vt:lpstr>1.Characters Introduced in Context </vt:lpstr>
      <vt:lpstr>2. Recognize Character Component</vt:lpstr>
      <vt:lpstr>3. Component Order  Stroke Order</vt:lpstr>
      <vt:lpstr>3. Component Order  Stroke Order</vt:lpstr>
      <vt:lpstr>3. Component Order  Stroke Order</vt:lpstr>
      <vt:lpstr>4. Identify the Semantic Radical</vt:lpstr>
      <vt:lpstr>5. Compare the Internal Structures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Cultural Awareness Activities</dc:title>
  <dc:creator>Tanya Bearskin</dc:creator>
  <cp:lastModifiedBy>Meng Yeh</cp:lastModifiedBy>
  <cp:revision>120</cp:revision>
  <dcterms:created xsi:type="dcterms:W3CDTF">2012-08-01T16:10:54Z</dcterms:created>
  <dcterms:modified xsi:type="dcterms:W3CDTF">2013-01-10T17:02:20Z</dcterms:modified>
</cp:coreProperties>
</file>